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1" r:id="rId25"/>
    <p:sldId id="292" r:id="rId26"/>
    <p:sldId id="279" r:id="rId27"/>
    <p:sldId id="295" r:id="rId28"/>
    <p:sldId id="293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9" r:id="rId37"/>
    <p:sldId id="287" r:id="rId38"/>
    <p:sldId id="288" r:id="rId39"/>
    <p:sldId id="290" r:id="rId4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4FBD"/>
    <a:srgbClr val="8FCCF1"/>
    <a:srgbClr val="EAF648"/>
    <a:srgbClr val="EFF878"/>
    <a:srgbClr val="F8F15E"/>
    <a:srgbClr val="ECE10A"/>
    <a:srgbClr val="F0E50A"/>
    <a:srgbClr val="5CBDD0"/>
    <a:srgbClr val="79C1D5"/>
    <a:srgbClr val="D1F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2" autoAdjust="0"/>
    <p:restoredTop sz="94629" autoAdjust="0"/>
  </p:normalViewPr>
  <p:slideViewPr>
    <p:cSldViewPr>
      <p:cViewPr varScale="1">
        <p:scale>
          <a:sx n="75" d="100"/>
          <a:sy n="75" d="100"/>
        </p:scale>
        <p:origin x="-84" y="-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D3915-BBC2-4222-A9FF-25CAB3555E18}" type="datetimeFigureOut">
              <a:rPr lang="ru-RU" smtClean="0"/>
              <a:t>07.05.2012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4D289-7852-4144-9ACD-7EA3C0FEC3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33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D289-7852-4144-9ACD-7EA3C0FEC3C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1AD4-74B6-42CA-81F5-BD108299E24C}" type="datetime1">
              <a:rPr lang="ru-RU" smtClean="0"/>
              <a:t>07.05.2012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02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66812-1D54-42E0-B68A-79F3B3BB9A29}" type="datetime1">
              <a:rPr lang="ru-RU" smtClean="0"/>
              <a:t>07.05.2012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7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69086-A0E1-4DBA-A67C-B259DF4EABCF}" type="datetime1">
              <a:rPr lang="ru-RU" smtClean="0"/>
              <a:t>07.05.2012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89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DC85-30EA-4E58-871E-A3A8FB5566B8}" type="datetime1">
              <a:rPr lang="ru-RU" smtClean="0"/>
              <a:t>07.05.2012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1DF9-35A3-4D1D-86F4-01788795F752}" type="datetime1">
              <a:rPr lang="ru-RU" smtClean="0"/>
              <a:t>07.05.2012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55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64D2-82ED-4A24-AE6A-9BE8BEC447C6}" type="datetime1">
              <a:rPr lang="ru-RU" smtClean="0"/>
              <a:t>07.05.2012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3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BE3-2A88-4350-8437-0CC8EB2F6551}" type="datetime1">
              <a:rPr lang="ru-RU" smtClean="0"/>
              <a:t>07.05.2012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57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38B7-8944-4793-8120-D19C68025C7A}" type="datetime1">
              <a:rPr lang="ru-RU" smtClean="0"/>
              <a:t>07.05.2012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4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FCC0-09C3-4048-AE09-0284E16D1482}" type="datetime1">
              <a:rPr lang="ru-RU" smtClean="0"/>
              <a:t>07.05.2012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36E7-6E29-4129-8054-085E05F2BA09}" type="datetime1">
              <a:rPr lang="ru-RU" smtClean="0"/>
              <a:t>07.05.2012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20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2C9C1-30D5-4076-B86E-34C1172A1F1C}" type="datetime1">
              <a:rPr lang="ru-RU" smtClean="0"/>
              <a:t>07.05.2012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55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40000"/>
                <a:satMod val="350000"/>
              </a:schemeClr>
            </a:gs>
            <a:gs pos="64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2A72A-5930-4257-85B3-7292FEAC606C}" type="datetime1">
              <a:rPr lang="ru-RU" smtClean="0"/>
              <a:t>07.05.2012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DF0ED-5A00-4FF6-A5AF-511EBEBE1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92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07/relationships/hdphoto" Target="../media/hdphoto7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9.png"/><Relationship Id="rId1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microsoft.com/office/2007/relationships/hdphoto" Target="../media/hdphoto13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48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58.png"/><Relationship Id="rId10" Type="http://schemas.microsoft.com/office/2007/relationships/hdphoto" Target="../media/hdphoto21.wdp"/><Relationship Id="rId4" Type="http://schemas.microsoft.com/office/2007/relationships/hdphoto" Target="../media/hdphoto18.wdp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5" Type="http://schemas.openxmlformats.org/officeDocument/2006/relationships/image" Target="../media/image64.png"/><Relationship Id="rId4" Type="http://schemas.microsoft.com/office/2007/relationships/hdphoto" Target="../media/hdphoto2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67.png"/><Relationship Id="rId10" Type="http://schemas.microsoft.com/office/2007/relationships/hdphoto" Target="../media/hdphoto29.wdp"/><Relationship Id="rId4" Type="http://schemas.microsoft.com/office/2007/relationships/hdphoto" Target="../media/hdphoto26.wdp"/><Relationship Id="rId9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71.png"/><Relationship Id="rId10" Type="http://schemas.microsoft.com/office/2007/relationships/hdphoto" Target="../media/hdphoto33.wdp"/><Relationship Id="rId4" Type="http://schemas.microsoft.com/office/2007/relationships/hdphoto" Target="../media/hdphoto30.wdp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6.wdp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5.wdp"/><Relationship Id="rId5" Type="http://schemas.openxmlformats.org/officeDocument/2006/relationships/image" Target="../media/image75.png"/><Relationship Id="rId4" Type="http://schemas.microsoft.com/office/2007/relationships/hdphoto" Target="../media/hdphoto34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9.wdp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8.wdp"/><Relationship Id="rId5" Type="http://schemas.openxmlformats.org/officeDocument/2006/relationships/image" Target="../media/image78.png"/><Relationship Id="rId10" Type="http://schemas.microsoft.com/office/2007/relationships/hdphoto" Target="../media/hdphoto40.wdp"/><Relationship Id="rId4" Type="http://schemas.microsoft.com/office/2007/relationships/hdphoto" Target="../media/hdphoto37.wdp"/><Relationship Id="rId9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13" Type="http://schemas.openxmlformats.org/officeDocument/2006/relationships/image" Target="../media/image91.jpg"/><Relationship Id="rId3" Type="http://schemas.openxmlformats.org/officeDocument/2006/relationships/image" Target="../media/image81.jpeg"/><Relationship Id="rId7" Type="http://schemas.openxmlformats.org/officeDocument/2006/relationships/image" Target="../media/image85.jpg"/><Relationship Id="rId12" Type="http://schemas.openxmlformats.org/officeDocument/2006/relationships/image" Target="../media/image9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11" Type="http://schemas.openxmlformats.org/officeDocument/2006/relationships/image" Target="../media/image89.jpg"/><Relationship Id="rId5" Type="http://schemas.openxmlformats.org/officeDocument/2006/relationships/image" Target="../media/image83.jpg"/><Relationship Id="rId10" Type="http://schemas.openxmlformats.org/officeDocument/2006/relationships/image" Target="../media/image88.jpeg"/><Relationship Id="rId4" Type="http://schemas.openxmlformats.org/officeDocument/2006/relationships/image" Target="../media/image82.jpeg"/><Relationship Id="rId9" Type="http://schemas.openxmlformats.org/officeDocument/2006/relationships/image" Target="../media/image87.jpeg"/><Relationship Id="rId14" Type="http://schemas.openxmlformats.org/officeDocument/2006/relationships/image" Target="../media/image9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75856" y="2468488"/>
            <a:ext cx="4464496" cy="1872208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n w="0">
                  <a:noFill/>
                </a:ln>
                <a:pattFill prst="dkHorz">
                  <a:fgClr>
                    <a:schemeClr val="tx1"/>
                  </a:fgClr>
                  <a:bgClr>
                    <a:schemeClr val="bg1">
                      <a:lumMod val="95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</a:t>
            </a: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WATSON</a:t>
            </a:r>
            <a:endParaRPr lang="ru-RU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4556720"/>
            <a:ext cx="6400800" cy="1752600"/>
          </a:xfrm>
        </p:spPr>
        <p:txBody>
          <a:bodyPr/>
          <a:lstStyle/>
          <a:p>
            <a:r>
              <a:rPr lang="ru-RU" dirty="0" smtClean="0"/>
              <a:t> суперкомпьютер</a:t>
            </a:r>
            <a:r>
              <a:rPr lang="en-US" dirty="0" smtClean="0"/>
              <a:t> c </a:t>
            </a:r>
            <a:r>
              <a:rPr lang="ru-RU" dirty="0" smtClean="0"/>
              <a:t>системой искусственного интеллекта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40496"/>
            <a:ext cx="1872208" cy="1844097"/>
          </a:xfrm>
          <a:prstGeom prst="rect">
            <a:avLst/>
          </a:prstGeom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</p:pic>
      <p:grpSp>
        <p:nvGrpSpPr>
          <p:cNvPr id="19" name="Группа 18"/>
          <p:cNvGrpSpPr/>
          <p:nvPr/>
        </p:nvGrpSpPr>
        <p:grpSpPr>
          <a:xfrm>
            <a:off x="1470027" y="2036440"/>
            <a:ext cx="1703447" cy="698812"/>
            <a:chOff x="1109987" y="1700808"/>
            <a:chExt cx="1703447" cy="698812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1907704" y="1700808"/>
              <a:ext cx="72008" cy="38951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2375757" y="1788601"/>
              <a:ext cx="437677" cy="611019"/>
              <a:chOff x="2375757" y="1788601"/>
              <a:chExt cx="437677" cy="611019"/>
            </a:xfrm>
          </p:grpSpPr>
          <p:sp>
            <p:nvSpPr>
              <p:cNvPr id="8" name="Скругленный прямоугольник 7"/>
              <p:cNvSpPr>
                <a:spLocks noChangeAspect="1"/>
              </p:cNvSpPr>
              <p:nvPr/>
            </p:nvSpPr>
            <p:spPr>
              <a:xfrm rot="1380000">
                <a:off x="2375757" y="1788601"/>
                <a:ext cx="72008" cy="38951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Скругленный прямоугольник 9"/>
              <p:cNvSpPr>
                <a:spLocks noChangeAspect="1"/>
              </p:cNvSpPr>
              <p:nvPr/>
            </p:nvSpPr>
            <p:spPr>
              <a:xfrm rot="2520000">
                <a:off x="2741426" y="2010106"/>
                <a:ext cx="72008" cy="38951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6" name="Группа 15"/>
            <p:cNvGrpSpPr/>
            <p:nvPr/>
          </p:nvGrpSpPr>
          <p:grpSpPr>
            <a:xfrm flipH="1">
              <a:off x="1109987" y="1770691"/>
              <a:ext cx="437677" cy="611019"/>
              <a:chOff x="2375757" y="1788601"/>
              <a:chExt cx="437677" cy="611019"/>
            </a:xfrm>
          </p:grpSpPr>
          <p:sp>
            <p:nvSpPr>
              <p:cNvPr id="17" name="Скругленный прямоугольник 16"/>
              <p:cNvSpPr>
                <a:spLocks noChangeAspect="1"/>
              </p:cNvSpPr>
              <p:nvPr/>
            </p:nvSpPr>
            <p:spPr>
              <a:xfrm rot="1380000">
                <a:off x="2375757" y="1788601"/>
                <a:ext cx="72008" cy="38951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Скругленный прямоугольник 17"/>
              <p:cNvSpPr>
                <a:spLocks noChangeAspect="1"/>
              </p:cNvSpPr>
              <p:nvPr/>
            </p:nvSpPr>
            <p:spPr>
              <a:xfrm rot="2520000">
                <a:off x="2741426" y="2010106"/>
                <a:ext cx="72008" cy="38951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67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4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4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8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История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2004 г. IBM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/L</a:t>
            </a:r>
          </a:p>
          <a:p>
            <a:pPr marL="355600" indent="0" algn="just"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Скорость обработки данных превышает </a:t>
            </a:r>
          </a:p>
          <a:p>
            <a:pPr marL="355600" indent="0" algn="just"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петафлопс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10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 – новый виток эволюции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7171" name="Picture 3" descr="E:\Directory\University\Вычислительные системы и комплексы\Дополнительно\Watson\Presentation\Pic\BlueGene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71" y="2903245"/>
            <a:ext cx="4953011" cy="3478083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Directory\University\Вычислительные системы и комплексы\Дополнительно\Watson\Presentation\Pic\IBM_Blue_Gene_P_supercompu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088" y="3430360"/>
            <a:ext cx="3693729" cy="2446912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76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История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2008 г. IBM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Roadrunner</a:t>
            </a:r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55600" indent="0"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Был самым производительным суперкомпьютером в мире в 2009 году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11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 – новый виток эволюции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8194" name="Picture 2" descr="E:\Directory\University\Вычислительные системы и комплексы\Дополнительно\Watson\Presentation\Pic\roadru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72" y="3068960"/>
            <a:ext cx="4610100" cy="3105150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E:\Directory\University\Вычислительные системы и комплексы\Дополнительно\Watson\Presentation\Pic\roadrunner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544" y="3253599"/>
            <a:ext cx="4034921" cy="2740071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38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История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2010 г.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Watson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12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 – новый виток эволюции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9219" name="Picture 3" descr="E:\Directory\University\Вычислительные системы и комплексы\Дополнительно\Watson\Presentation\Pic\ibm-wats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" r="2752"/>
          <a:stretch/>
        </p:blipFill>
        <p:spPr bwMode="auto">
          <a:xfrm>
            <a:off x="1471663" y="2276872"/>
            <a:ext cx="6192688" cy="3750442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13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Уотсон и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Джепарди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3" y="1196752"/>
            <a:ext cx="5315139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Уотсон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— суперкомпьютер, оснащённый системой искусственного интеллекта</a:t>
            </a:r>
          </a:p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Основная задача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Уотсона — понимать вопросы, сформулированные на естественном языке и находить на них ответы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13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5" y="2371670"/>
            <a:ext cx="2754878" cy="271351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grpSp>
        <p:nvGrpSpPr>
          <p:cNvPr id="11" name="Группа 10"/>
          <p:cNvGrpSpPr/>
          <p:nvPr/>
        </p:nvGrpSpPr>
        <p:grpSpPr>
          <a:xfrm>
            <a:off x="6012049" y="1628800"/>
            <a:ext cx="2358619" cy="973699"/>
            <a:chOff x="1109987" y="1700808"/>
            <a:chExt cx="1703447" cy="698812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1907704" y="1700808"/>
              <a:ext cx="72008" cy="38951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3" name="Группа 12"/>
            <p:cNvGrpSpPr/>
            <p:nvPr/>
          </p:nvGrpSpPr>
          <p:grpSpPr>
            <a:xfrm>
              <a:off x="2375757" y="1788601"/>
              <a:ext cx="437677" cy="611019"/>
              <a:chOff x="2375757" y="1788601"/>
              <a:chExt cx="437677" cy="611019"/>
            </a:xfrm>
          </p:grpSpPr>
          <p:sp>
            <p:nvSpPr>
              <p:cNvPr id="17" name="Скругленный прямоугольник 16"/>
              <p:cNvSpPr>
                <a:spLocks noChangeAspect="1"/>
              </p:cNvSpPr>
              <p:nvPr/>
            </p:nvSpPr>
            <p:spPr>
              <a:xfrm rot="1380000">
                <a:off x="2375757" y="1788601"/>
                <a:ext cx="72008" cy="38951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Скругленный прямоугольник 17"/>
              <p:cNvSpPr>
                <a:spLocks noChangeAspect="1"/>
              </p:cNvSpPr>
              <p:nvPr/>
            </p:nvSpPr>
            <p:spPr>
              <a:xfrm rot="2520000">
                <a:off x="2741426" y="2010106"/>
                <a:ext cx="72008" cy="38951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4" name="Группа 13"/>
            <p:cNvGrpSpPr/>
            <p:nvPr/>
          </p:nvGrpSpPr>
          <p:grpSpPr>
            <a:xfrm flipH="1">
              <a:off x="1109987" y="1770691"/>
              <a:ext cx="437677" cy="611019"/>
              <a:chOff x="2375757" y="1788601"/>
              <a:chExt cx="437677" cy="611019"/>
            </a:xfrm>
          </p:grpSpPr>
          <p:sp>
            <p:nvSpPr>
              <p:cNvPr id="15" name="Скругленный прямоугольник 14"/>
              <p:cNvSpPr>
                <a:spLocks noChangeAspect="1"/>
              </p:cNvSpPr>
              <p:nvPr/>
            </p:nvSpPr>
            <p:spPr>
              <a:xfrm rot="1380000">
                <a:off x="2375757" y="1788601"/>
                <a:ext cx="72008" cy="38951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Скругленный прямоугольник 15"/>
              <p:cNvSpPr>
                <a:spLocks noChangeAspect="1"/>
              </p:cNvSpPr>
              <p:nvPr/>
            </p:nvSpPr>
            <p:spPr>
              <a:xfrm rot="2520000">
                <a:off x="2741426" y="2010106"/>
                <a:ext cx="72008" cy="38951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cxnSp>
        <p:nvCxnSpPr>
          <p:cNvPr id="7" name="Прямая соединительная линия 6"/>
          <p:cNvCxnSpPr/>
          <p:nvPr/>
        </p:nvCxnSpPr>
        <p:spPr>
          <a:xfrm>
            <a:off x="5508104" y="1772816"/>
            <a:ext cx="0" cy="316835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34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" dur="42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12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Уотсон и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Джепарди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pPr algn="just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Сравнение Уотсона с человеком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14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</a:t>
            </a:r>
            <a:endParaRPr lang="ru-RU" sz="3600" dirty="0">
              <a:solidFill>
                <a:srgbClr val="8FCCF1"/>
              </a:solidFill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803009"/>
              </p:ext>
            </p:extLst>
          </p:nvPr>
        </p:nvGraphicFramePr>
        <p:xfrm>
          <a:off x="264971" y="1772816"/>
          <a:ext cx="8640000" cy="4490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80000"/>
                <a:gridCol w="2880000"/>
                <a:gridCol w="288000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понимание языка</a:t>
                      </a:r>
                      <a:endParaRPr lang="ru-RU" sz="1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FCC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rgbClr val="AEE109"/>
                          </a:solidFill>
                        </a:rPr>
                        <a:t>легко</a:t>
                      </a:r>
                      <a:endParaRPr lang="ru-RU" sz="1800" b="0" dirty="0">
                        <a:solidFill>
                          <a:srgbClr val="AEE109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FCC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сложно</a:t>
                      </a:r>
                      <a:endParaRPr lang="ru-RU" sz="1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FCC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понимание смысла вопроса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rgbClr val="8FCC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rgbClr val="AEE109"/>
                          </a:solidFill>
                        </a:rPr>
                        <a:t>легко</a:t>
                      </a:r>
                      <a:endParaRPr lang="ru-RU" sz="1800" dirty="0">
                        <a:solidFill>
                          <a:srgbClr val="AEE109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rgbClr val="8FCC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сложно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rgbClr val="8FCCF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оценка уверенности в ответе</a:t>
                      </a:r>
                      <a:endParaRPr lang="ru-RU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rgbClr val="AEE109"/>
                          </a:solidFill>
                        </a:rPr>
                        <a:t>легко</a:t>
                      </a:r>
                      <a:endParaRPr lang="ru-RU" sz="1800" dirty="0">
                        <a:solidFill>
                          <a:srgbClr val="AEE10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сложно</a:t>
                      </a:r>
                      <a:endParaRPr lang="ru-RU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широта кругозора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FCC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ограничена</a:t>
                      </a:r>
                      <a:r>
                        <a:rPr lang="ru-RU" sz="18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объемом памяти: </a:t>
                      </a:r>
                      <a:r>
                        <a:rPr lang="en-US" sz="1800" baseline="0" dirty="0" smtClean="0">
                          <a:solidFill>
                            <a:srgbClr val="AEE109"/>
                          </a:solidFill>
                        </a:rPr>
                        <a:t>&gt;</a:t>
                      </a:r>
                      <a:r>
                        <a:rPr lang="ru-RU" sz="1800" baseline="0" dirty="0" smtClean="0">
                          <a:solidFill>
                            <a:srgbClr val="AEE109"/>
                          </a:solidFill>
                        </a:rPr>
                        <a:t>1000 ТБ и способность к обобщению</a:t>
                      </a:r>
                      <a:endParaRPr lang="ru-RU" sz="1800" dirty="0">
                        <a:solidFill>
                          <a:srgbClr val="AEE109"/>
                        </a:solidFill>
                      </a:endParaRPr>
                    </a:p>
                  </a:txBody>
                  <a:tcPr>
                    <a:solidFill>
                      <a:srgbClr val="8FCC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ограничена объемом памяти: </a:t>
                      </a:r>
                      <a:r>
                        <a:rPr lang="ru-RU" sz="1800" dirty="0" smtClean="0">
                          <a:solidFill>
                            <a:srgbClr val="AEE109"/>
                          </a:solidFill>
                        </a:rPr>
                        <a:t>4 ТБ</a:t>
                      </a:r>
                      <a:endParaRPr lang="ru-RU" sz="1800" dirty="0">
                        <a:solidFill>
                          <a:srgbClr val="AEE109"/>
                        </a:solidFill>
                      </a:endParaRPr>
                    </a:p>
                  </a:txBody>
                  <a:tcPr>
                    <a:solidFill>
                      <a:srgbClr val="8FCCF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вычислительная </a:t>
                      </a:r>
                      <a:r>
                        <a:rPr lang="ru-RU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мощность</a:t>
                      </a:r>
                      <a:endParaRPr lang="ru-RU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мозг:</a:t>
                      </a:r>
                    </a:p>
                    <a:p>
                      <a:r>
                        <a:rPr lang="ru-RU" sz="1800" dirty="0" smtClean="0">
                          <a:solidFill>
                            <a:srgbClr val="AEE109"/>
                          </a:solidFill>
                        </a:rPr>
                        <a:t>вес</a:t>
                      </a:r>
                      <a:r>
                        <a:rPr lang="ru-RU" sz="1800" baseline="0" dirty="0" smtClean="0">
                          <a:solidFill>
                            <a:srgbClr val="AEE109"/>
                          </a:solidFill>
                        </a:rPr>
                        <a:t> </a:t>
                      </a:r>
                      <a:r>
                        <a:rPr lang="en-US" sz="1800" baseline="0" dirty="0" smtClean="0">
                          <a:solidFill>
                            <a:srgbClr val="AEE109"/>
                          </a:solidFill>
                        </a:rPr>
                        <a:t>≈1</a:t>
                      </a:r>
                      <a:r>
                        <a:rPr lang="ru-RU" sz="1800" baseline="0" dirty="0" smtClean="0">
                          <a:solidFill>
                            <a:srgbClr val="AEE109"/>
                          </a:solidFill>
                        </a:rPr>
                        <a:t>3</a:t>
                      </a:r>
                      <a:r>
                        <a:rPr lang="en-US" sz="1800" baseline="0" dirty="0" smtClean="0">
                          <a:solidFill>
                            <a:srgbClr val="AEE109"/>
                          </a:solidFill>
                        </a:rPr>
                        <a:t>00</a:t>
                      </a:r>
                      <a:r>
                        <a:rPr lang="ru-RU" sz="1800" baseline="0" dirty="0" smtClean="0">
                          <a:solidFill>
                            <a:srgbClr val="AEE109"/>
                          </a:solidFill>
                        </a:rPr>
                        <a:t>г, 20 Ватт, не требует охлаждение</a:t>
                      </a:r>
                      <a:endParaRPr lang="ru-RU" sz="1800" dirty="0" smtClean="0">
                        <a:solidFill>
                          <a:srgbClr val="AEE10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суперкомпьютер:</a:t>
                      </a:r>
                    </a:p>
                    <a:p>
                      <a:r>
                        <a:rPr lang="ru-RU" sz="1800" dirty="0" smtClean="0">
                          <a:solidFill>
                            <a:srgbClr val="AEE109"/>
                          </a:solidFill>
                        </a:rPr>
                        <a:t>2880 ядер, 80КВатт,</a:t>
                      </a:r>
                      <a:r>
                        <a:rPr lang="ru-RU" sz="1800" baseline="0" dirty="0" smtClean="0">
                          <a:solidFill>
                            <a:srgbClr val="AEE109"/>
                          </a:solidFill>
                        </a:rPr>
                        <a:t> требует охлаждение</a:t>
                      </a:r>
                      <a:endParaRPr lang="ru-RU" sz="1800" dirty="0">
                        <a:solidFill>
                          <a:srgbClr val="AEE109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определение оптимальных ставок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FCC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медленно и неточно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FCC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rgbClr val="AEE109"/>
                          </a:solidFill>
                        </a:rPr>
                        <a:t>быстро и точно</a:t>
                      </a:r>
                      <a:endParaRPr lang="ru-RU" sz="1800" dirty="0">
                        <a:solidFill>
                          <a:srgbClr val="AEE109"/>
                        </a:solidFill>
                      </a:endParaRPr>
                    </a:p>
                  </a:txBody>
                  <a:tcPr>
                    <a:solidFill>
                      <a:srgbClr val="8FCCF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эмоции</a:t>
                      </a:r>
                      <a:endParaRPr lang="ru-RU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8FCC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да</a:t>
                      </a:r>
                      <a:endParaRPr lang="ru-RU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8FCC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rgbClr val="AEE109"/>
                          </a:solidFill>
                        </a:rPr>
                        <a:t>нет</a:t>
                      </a:r>
                      <a:endParaRPr lang="ru-RU" sz="1800" dirty="0">
                        <a:solidFill>
                          <a:srgbClr val="AEE109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8FCC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7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Уотсон и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Джепарди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3" y="1196752"/>
            <a:ext cx="4523052" cy="5295674"/>
          </a:xfrm>
        </p:spPr>
        <p:txBody>
          <a:bodyPr/>
          <a:lstStyle/>
          <a:p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Jeopardy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– это шоу-викторина, охватывающая широкий спектр тем, таких как история, литература, политика, наука, искусство и сфера развлечений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15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err="1" smtClean="0">
                <a:solidFill>
                  <a:srgbClr val="8FCCF1"/>
                </a:solidFill>
              </a:rPr>
              <a:t>Джепарди</a:t>
            </a:r>
            <a:r>
              <a:rPr lang="ru-RU" sz="3600" dirty="0" smtClean="0">
                <a:solidFill>
                  <a:srgbClr val="8FCCF1"/>
                </a:solidFill>
              </a:rPr>
              <a:t>!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10242" name="Picture 2" descr="E:\Directory\University\Вычислительные системы и комплексы\Дополнительно\Watson\Presentation\Pic\Jeopardy_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34" y="3407696"/>
            <a:ext cx="3507721" cy="2685600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E:\Directory\University\Вычислительные системы и комплексы\Дополнительно\Watson\Presentation\Pic\jeopardy2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37737"/>
            <a:ext cx="3502149" cy="1969959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4932040" y="1700808"/>
            <a:ext cx="0" cy="45365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48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BM's Watson supercomputer destroys all humans in Jeopar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0670" y="2564904"/>
            <a:ext cx="5238000" cy="2786037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Уотсон и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Джепарди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pPr algn="just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Видеофрагмент первого тура игры Уотсона с абсолютными чемпионами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16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err="1" smtClean="0">
                <a:solidFill>
                  <a:srgbClr val="8FCCF1"/>
                </a:solidFill>
              </a:rPr>
              <a:t>Джепарди</a:t>
            </a:r>
            <a:r>
              <a:rPr lang="ru-RU" sz="3600" dirty="0" smtClean="0">
                <a:solidFill>
                  <a:srgbClr val="8FCCF1"/>
                </a:solidFill>
              </a:rPr>
              <a:t>!</a:t>
            </a:r>
            <a:endParaRPr lang="ru-RU" sz="3600" dirty="0">
              <a:solidFill>
                <a:srgbClr val="8FCC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4733600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1969 г. Вопрос-ответная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система, разработанная Робертом </a:t>
            </a:r>
            <a:r>
              <a:rPr lang="ru-R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Симмонсом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в Техасском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университете</a:t>
            </a:r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1984 г.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Создана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база знаний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Cус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Цик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которая действительно работала, но ее приходилось составлять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вручную</a:t>
            </a:r>
          </a:p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17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История создания ИИ</a:t>
            </a:r>
            <a:r>
              <a:rPr lang="ru-RU" sz="3600" baseline="30000" dirty="0" smtClean="0">
                <a:solidFill>
                  <a:srgbClr val="8FCCF1"/>
                </a:solidFill>
              </a:rPr>
              <a:t>1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245051" y="5930352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aseline="30000" dirty="0" smtClean="0">
                <a:solidFill>
                  <a:srgbClr val="8FCCF1"/>
                </a:solidFill>
              </a:rPr>
              <a:t>1</a:t>
            </a:r>
            <a:r>
              <a:rPr lang="ru-RU" sz="2800" dirty="0" smtClean="0">
                <a:solidFill>
                  <a:srgbClr val="8FCCF1"/>
                </a:solidFill>
              </a:rPr>
              <a:t>ИИ – искусственный интеллект</a:t>
            </a:r>
            <a:endParaRPr lang="ru-RU" sz="2800" baseline="30000" dirty="0">
              <a:solidFill>
                <a:srgbClr val="8FCCF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05064"/>
            <a:ext cx="2121396" cy="239460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58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1988 г. Первый выпуск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программного продукта  </a:t>
            </a:r>
            <a:r>
              <a:rPr lang="ru-R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Mathematica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—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системы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компьютерной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алгебры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разработанная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Стивеном Вольфрамом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18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История создания ИИ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80" y="2629380"/>
            <a:ext cx="3810868" cy="388708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93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2009 г.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Начало работы </a:t>
            </a:r>
            <a:r>
              <a:rPr lang="ru-R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Wolfram|Alpha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—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базы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знаний и набор вычислительных алгоритмов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основаной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 обработке естественного языка (в настоящее время — только английского)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19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История создания ИИ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07618"/>
            <a:ext cx="4092432" cy="2817793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797704" y="3323710"/>
            <a:ext cx="1791366" cy="298561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35" y="3342387"/>
            <a:ext cx="1920300" cy="2883024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17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Содержание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412776"/>
            <a:ext cx="8640000" cy="50796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История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Уотсон и </a:t>
            </a:r>
            <a:r>
              <a:rPr lang="ru-RU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Джепарди</a:t>
            </a:r>
            <a:r>
              <a:rPr lang="ru-RU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Будущее проекта</a:t>
            </a: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2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600" dirty="0">
              <a:solidFill>
                <a:srgbClr val="8FCC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4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Предком Уотсона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можно считать систему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AQUAINT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(Advanced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Answering for Intelligence)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20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История создания ИИ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pic>
        <p:nvPicPr>
          <p:cNvPr id="2050" name="Picture 2" descr="E:\Directory\University\Вычислительные системы и комплексы\Дополнительно\Watson\Presentation\Pic\f0013436-artificial_intelligence_and_cybernetics-sp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8" y="3459487"/>
            <a:ext cx="3632130" cy="2336899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irectory\University\Вычислительные системы и комплексы\Дополнительно\Watson\Presentation\Pic\IBM_Wats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17" y="3462114"/>
            <a:ext cx="4762500" cy="2343150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9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4662014"/>
            <a:ext cx="7632848" cy="15841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21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Общий вид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55" b="89881" l="2193" r="91228"/>
                    </a14:imgEffect>
                  </a14:imgLayer>
                </a14:imgProps>
              </a:ext>
            </a:extLst>
          </a:blip>
          <a:srcRect l="2171" t="5270" r="8712" b="12898"/>
          <a:stretch/>
        </p:blipFill>
        <p:spPr>
          <a:xfrm>
            <a:off x="2123729" y="1196752"/>
            <a:ext cx="4575785" cy="3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1582" y="4653136"/>
            <a:ext cx="70523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Панель </a:t>
            </a:r>
            <a:r>
              <a:rPr lang="ru-RU" sz="2000" b="1" dirty="0" smtClean="0">
                <a:solidFill>
                  <a:schemeClr val="bg1">
                    <a:lumMod val="95000"/>
                  </a:schemeClr>
                </a:solidFill>
              </a:rPr>
              <a:t>ответов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Три лучшие ответа на каждую подсказку выведены </a:t>
            </a:r>
            <a:endParaRPr lang="ru-RU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на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экран в панели ответа.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Вместе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с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ним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показывается </a:t>
            </a:r>
            <a:endParaRPr lang="ru-RU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уровень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уверенности.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Если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главный ответ превысит </a:t>
            </a:r>
            <a:endParaRPr lang="ru-RU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порог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уверенности, то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подаст звуковой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сигнал в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ответ.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9688" y1="38760" x2="29688" y2="63566"/>
                        <a14:foregroundMark x1="48438" y1="36434" x2="67969" y2="42636"/>
                        <a14:foregroundMark x1="72656" y1="49612" x2="71875" y2="57364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2" y="4634396"/>
            <a:ext cx="1643164" cy="16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6" y="4593294"/>
            <a:ext cx="1620000" cy="1691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83780" y="4653136"/>
            <a:ext cx="69036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Гудок</a:t>
            </a:r>
          </a:p>
          <a:p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использует тот же ручной зуммер как и любой другой соперник. Вместо того, чтобы использовать руку, чтобы подать звуковой сигнал,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снабжен механическим устройством,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чтобы нажать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кнопку.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0" y="4598396"/>
            <a:ext cx="1692000" cy="16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789714" y="4652393"/>
            <a:ext cx="7107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>
                <a:solidFill>
                  <a:schemeClr val="bg1">
                    <a:lumMod val="95000"/>
                  </a:schemeClr>
                </a:solidFill>
              </a:rPr>
              <a:t>Аватар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Призван отражать на сцене то, что происходит внутри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системы. </a:t>
            </a:r>
            <a:r>
              <a:rPr lang="ru-RU" sz="2000" dirty="0" err="1" smtClean="0">
                <a:solidFill>
                  <a:schemeClr val="bg1">
                    <a:lumMod val="95000"/>
                  </a:schemeClr>
                </a:solidFill>
              </a:rPr>
              <a:t>Аватар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соединен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с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сервером, чтобы реагировать на уровень обработки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, например, изменение цвета,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указывает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на уверенность в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ответе или на то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отвечает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он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правильно или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нет.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1" y="4591609"/>
            <a:ext cx="1704918" cy="16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776307" y="4654362"/>
            <a:ext cx="7107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Ключи (подсказки</a:t>
            </a:r>
            <a:r>
              <a:rPr lang="ru-RU" sz="2000" b="1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Так как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не может видеть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или слышать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, система получает каждую подсказку в цифровой форме. Затем, тысячи алгоритмов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начинают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анализировать подсказку и перерывать находки документов на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естественном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языке для ответа.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4" y="4582731"/>
            <a:ext cx="1653257" cy="1692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84325" y="4652393"/>
            <a:ext cx="7107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3 </a:t>
            </a:r>
            <a:r>
              <a:rPr lang="ru-RU" sz="2000" b="1" dirty="0" smtClean="0">
                <a:solidFill>
                  <a:schemeClr val="bg1">
                    <a:lumMod val="95000"/>
                  </a:schemeClr>
                </a:solidFill>
              </a:rPr>
              <a:t>секунды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Команда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обнаружила что в среднем,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соперник подает звуковой сигнал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через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3,5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секунды после того, как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была показана подсказка. В среднем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тратит на это меньше </a:t>
            </a:r>
          </a:p>
          <a:p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3х секунд.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3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7" grpId="1"/>
      <p:bldP spid="19" grpId="0"/>
      <p:bldP spid="19" grpId="1"/>
      <p:bldP spid="21" grpId="0"/>
      <p:bldP spid="21" grpId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4662014"/>
            <a:ext cx="7632848" cy="1584176"/>
          </a:xfrm>
          <a:prstGeom prst="rect">
            <a:avLst/>
          </a:prstGeom>
          <a:solidFill>
            <a:srgbClr val="185E3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22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Система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3728" y="4662014"/>
            <a:ext cx="6616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75%</a:t>
            </a: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В ходе предварительной серии спарринг-матчей, Уотсон был загружен всего на 75% от его полных вычислительных ресурсов.</a:t>
            </a: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3" b="95624" l="9595" r="91754">
                        <a14:foregroundMark x1="32534" y1="67909" x2="33433" y2="68558"/>
                        <a14:foregroundMark x1="30135" y1="66451" x2="32384" y2="70665"/>
                        <a14:foregroundMark x1="36732" y1="70016" x2="36732" y2="70016"/>
                        <a14:foregroundMark x1="74063" y1="90924" x2="74663" y2="94327"/>
                        <a14:foregroundMark x1="65217" y1="31767" x2="65217" y2="35332"/>
                        <a14:foregroundMark x1="12894" y1="31929" x2="12894" y2="3192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6909" r="10267" b="4313"/>
          <a:stretch/>
        </p:blipFill>
        <p:spPr bwMode="auto">
          <a:xfrm>
            <a:off x="2940491" y="1486731"/>
            <a:ext cx="3286106" cy="3096000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08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1" t="10497"/>
          <a:stretch/>
        </p:blipFill>
        <p:spPr bwMode="auto">
          <a:xfrm>
            <a:off x="164537" y="4635076"/>
            <a:ext cx="1815175" cy="1692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764" y="4553510"/>
            <a:ext cx="1670400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15384" y="4655354"/>
            <a:ext cx="7107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2 </a:t>
            </a:r>
            <a:r>
              <a:rPr lang="ru-RU" sz="2000" b="1" dirty="0" smtClean="0">
                <a:solidFill>
                  <a:schemeClr val="bg1">
                    <a:lumMod val="95000"/>
                  </a:schemeClr>
                </a:solidFill>
              </a:rPr>
              <a:t>часа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Компьютер с одноядерным процессором занимает более двух часов, чтобы выполнить глубокую аналитику необходимую, чтобы ответить на одну из подсказок в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Jeopardy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! Уотсон делает это менее чем за три секунды.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0" b="95902" l="4959" r="975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34" y="4553510"/>
            <a:ext cx="1713837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824262" y="4662014"/>
            <a:ext cx="710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90 </a:t>
            </a:r>
            <a:r>
              <a:rPr lang="ru-RU" sz="2000" b="1" dirty="0" smtClean="0">
                <a:solidFill>
                  <a:schemeClr val="bg1">
                    <a:lumMod val="95000"/>
                  </a:schemeClr>
                </a:solidFill>
              </a:rPr>
              <a:t>серверов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Система, приводящая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в действие, состоит из 10 серверных стоек и 90 серверов IBM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Power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750 на базе процессоров POWER7.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7143" l="200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4" y="4535754"/>
            <a:ext cx="1714292" cy="1800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839065" y="4661269"/>
            <a:ext cx="7107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2880 процессорных ядер.</a:t>
            </a: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Вычислительная мощность состоит из 2880 процессорных ядер.</a:t>
            </a:r>
          </a:p>
        </p:txBody>
      </p:sp>
    </p:spTree>
    <p:extLst>
      <p:ext uri="{BB962C8B-B14F-4D97-AF65-F5344CB8AC3E}">
        <p14:creationId xmlns:p14="http://schemas.microsoft.com/office/powerpoint/2010/main" val="123351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  <p:bldP spid="24" grpId="1"/>
      <p:bldP spid="26" grpId="0"/>
      <p:bldP spid="26" grpId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4662014"/>
            <a:ext cx="7632848" cy="1584176"/>
          </a:xfrm>
          <a:prstGeom prst="rect">
            <a:avLst/>
          </a:prstGeom>
          <a:solidFill>
            <a:srgbClr val="644FB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23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Серверы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3728" y="4662014"/>
            <a:ext cx="68427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>
                    <a:lumMod val="95000"/>
                  </a:schemeClr>
                </a:solidFill>
              </a:rPr>
              <a:t>100x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Аппаратные средства, в сто раз более мощнее, чем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у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Deep Blue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, суперкомпьютера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IBM, который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победил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самого великого шахматиста в мире в 1997.</a:t>
            </a:r>
          </a:p>
        </p:txBody>
      </p:sp>
      <p:pic>
        <p:nvPicPr>
          <p:cNvPr id="18" name="Рисунок 17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75" b="91339" l="11765" r="88000">
                        <a14:foregroundMark x1="80471" y1="47244" x2="80471" y2="49606"/>
                      </a14:backgroundRemoval>
                    </a14:imgEffect>
                  </a14:imgLayer>
                </a14:imgProps>
              </a:ext>
            </a:extLst>
          </a:blip>
          <a:srcRect l="11841" t="3948" r="11841" b="9697"/>
          <a:stretch/>
        </p:blipFill>
        <p:spPr>
          <a:xfrm>
            <a:off x="3040256" y="1372589"/>
            <a:ext cx="3089431" cy="3133817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60" b="98305" l="855" r="100000"/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4" y="3573016"/>
            <a:ext cx="1808554" cy="2736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43" b="97143" l="1515" r="100000">
                        <a14:foregroundMark x1="59091" y1="38571" x2="62121" y2="4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9" y="4504123"/>
            <a:ext cx="1731088" cy="18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836281" y="4663008"/>
            <a:ext cx="64077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>
                    <a:lumMod val="95000"/>
                  </a:schemeClr>
                </a:solidFill>
              </a:rPr>
              <a:t>Приложения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Процессоры POWER7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разработаны,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чтобы обработать приложения с интенсивными вычислениями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от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погодных моделирований, и банковских систем, к конкуренции против людей в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Джепарди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4" y="4499258"/>
            <a:ext cx="1782862" cy="18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836281" y="4662014"/>
            <a:ext cx="710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Байты </a:t>
            </a:r>
            <a:r>
              <a:rPr lang="ru-RU" sz="2000" b="1" dirty="0" smtClean="0">
                <a:solidFill>
                  <a:schemeClr val="bg1">
                    <a:lumMod val="95000"/>
                  </a:schemeClr>
                </a:solidFill>
              </a:rPr>
              <a:t>в сравнении 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с </a:t>
            </a:r>
            <a:r>
              <a:rPr lang="ru-RU" sz="2000" b="1" dirty="0" smtClean="0">
                <a:solidFill>
                  <a:schemeClr val="bg1">
                    <a:lumMod val="95000"/>
                  </a:schemeClr>
                </a:solidFill>
              </a:rPr>
              <a:t>мозгом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Каждый сервер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Power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750 размером 17,5 х 44 х 73 см. и весит 120 кг. Средний человеческий мозг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примерно размером</a:t>
            </a:r>
          </a:p>
          <a:p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9,3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х 13,9 х 16,7 и весит около 15 кг.</a:t>
            </a:r>
          </a:p>
        </p:txBody>
      </p:sp>
    </p:spTree>
    <p:extLst>
      <p:ext uri="{BB962C8B-B14F-4D97-AF65-F5344CB8AC3E}">
        <p14:creationId xmlns:p14="http://schemas.microsoft.com/office/powerpoint/2010/main" val="237255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3" grpId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24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644F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644FBD"/>
                </a:solidFill>
              </a:rPr>
              <a:t>Сервер </a:t>
            </a:r>
            <a:r>
              <a:rPr lang="en-US" sz="3600" dirty="0">
                <a:solidFill>
                  <a:srgbClr val="644FBD"/>
                </a:solidFill>
              </a:rPr>
              <a:t>Power 750 Express</a:t>
            </a:r>
            <a:endParaRPr lang="ru-RU" sz="3600" baseline="30000" dirty="0">
              <a:solidFill>
                <a:srgbClr val="644FBD"/>
              </a:solidFill>
            </a:endParaRPr>
          </a:p>
        </p:txBody>
      </p:sp>
      <p:pic>
        <p:nvPicPr>
          <p:cNvPr id="1026" name="Picture 2" descr="E:\Directory\University\Вычислительные системы и комплексы\Дополнительно\Watson\Presentation\Pic\power7\198806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1" y="1254768"/>
            <a:ext cx="4506458" cy="5182427"/>
          </a:xfrm>
          <a:prstGeom prst="rect">
            <a:avLst/>
          </a:prstGeom>
          <a:noFill/>
          <a:ln w="19050">
            <a:solidFill>
              <a:srgbClr val="644FBD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irectory\University\Вычислительные системы и комплексы\Дополнительно\Watson\Presentation\Pic\power7\IBM_3_Power_750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45" y="1628800"/>
            <a:ext cx="4116577" cy="1817175"/>
          </a:xfrm>
          <a:prstGeom prst="rect">
            <a:avLst/>
          </a:prstGeom>
          <a:noFill/>
          <a:ln w="19050">
            <a:solidFill>
              <a:srgbClr val="644FBD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Directory\University\Вычислительные системы и комплексы\Дополнительно\Watson\Presentation\Pic\power7\IBM-Power-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44" y="3445975"/>
            <a:ext cx="4116577" cy="2690477"/>
          </a:xfrm>
          <a:prstGeom prst="rect">
            <a:avLst/>
          </a:prstGeom>
          <a:noFill/>
          <a:ln w="19050">
            <a:solidFill>
              <a:srgbClr val="644FBD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25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644F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644FBD"/>
                </a:solidFill>
              </a:rPr>
              <a:t>Серверный процессор </a:t>
            </a:r>
            <a:r>
              <a:rPr lang="en-US" sz="3600" dirty="0">
                <a:solidFill>
                  <a:srgbClr val="644FBD"/>
                </a:solidFill>
              </a:rPr>
              <a:t>Power7</a:t>
            </a:r>
            <a:endParaRPr lang="ru-RU" sz="3600" baseline="30000" dirty="0">
              <a:solidFill>
                <a:srgbClr val="644FBD"/>
              </a:solidFill>
            </a:endParaRPr>
          </a:p>
        </p:txBody>
      </p:sp>
      <p:pic>
        <p:nvPicPr>
          <p:cNvPr id="1032" name="Picture 8" descr="E:\Directory\University\Вычислительные системы и комплексы\Дополнительно\Watson\Presentation\Pic\power7\power7_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20" y="1282842"/>
            <a:ext cx="6476247" cy="5127913"/>
          </a:xfrm>
          <a:prstGeom prst="rect">
            <a:avLst/>
          </a:prstGeom>
          <a:noFill/>
          <a:ln w="19050">
            <a:solidFill>
              <a:srgbClr val="644FBD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Directory\University\Вычислительные системы и комплексы\Дополнительно\Watson\Presentation\Pic\power7\ibm-power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07" y="1772816"/>
            <a:ext cx="5143500" cy="3657600"/>
          </a:xfrm>
          <a:prstGeom prst="rect">
            <a:avLst/>
          </a:prstGeom>
          <a:noFill/>
          <a:ln w="19050">
            <a:solidFill>
              <a:srgbClr val="644FBD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Directory\University\Вычислительные системы и комплексы\Дополнительно\Watson\Presentation\Pic\power7\IBM_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91" y="2008371"/>
            <a:ext cx="3481694" cy="3193211"/>
          </a:xfrm>
          <a:prstGeom prst="rect">
            <a:avLst/>
          </a:prstGeom>
          <a:noFill/>
          <a:ln w="19050">
            <a:solidFill>
              <a:srgbClr val="644FBD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9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2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4662014"/>
            <a:ext cx="7632848" cy="15841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26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Архитектура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4551" y="4650486"/>
            <a:ext cx="68427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Системные факты</a:t>
            </a: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IBM сотрудничает с некоторыми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компаниями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для создания стандарта UIMA. Код UIMA передан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Apache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Foundation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, где он теперь с открытым исходным кодом и доступен для всех. На сайте uima.apache.org  можно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скачать.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Рисунок 15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0" b="94430" l="9739" r="90974"/>
                    </a14:imgEffect>
                  </a14:imgLayer>
                </a14:imgProps>
              </a:ext>
            </a:extLst>
          </a:blip>
          <a:srcRect l="10676" t="10538" r="9182" b="5696"/>
          <a:stretch/>
        </p:blipFill>
        <p:spPr>
          <a:xfrm>
            <a:off x="2978113" y="1268760"/>
            <a:ext cx="3213717" cy="31515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80545" y="4652961"/>
            <a:ext cx="7107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10 x 10 x 10 x 10.</a:t>
            </a:r>
          </a:p>
          <a:p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использует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Apache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UIMA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Архитектура управления неструктурированной информации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),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чтобы масштабировать обработку естественного языка параллельно на свои процессоры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POWER7.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023" l="12739" r="100000">
                        <a14:foregroundMark x1="56688" y1="34091" x2="59873" y2="392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56" b="3995"/>
          <a:stretch/>
        </p:blipFill>
        <p:spPr bwMode="auto">
          <a:xfrm>
            <a:off x="202631" y="4420332"/>
            <a:ext cx="1844907" cy="2281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889598" y="4660239"/>
            <a:ext cx="7107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solidFill>
                  <a:schemeClr val="bg1">
                    <a:lumMod val="95000"/>
                  </a:schemeClr>
                </a:solidFill>
              </a:rPr>
              <a:t>Unstructured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000" b="1" dirty="0" err="1">
                <a:solidFill>
                  <a:schemeClr val="bg1">
                    <a:lumMod val="95000"/>
                  </a:schemeClr>
                </a:solidFill>
              </a:rPr>
              <a:t>Information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000" b="1" dirty="0" err="1">
                <a:solidFill>
                  <a:schemeClr val="bg1">
                    <a:lumMod val="95000"/>
                  </a:schemeClr>
                </a:solidFill>
              </a:rPr>
              <a:t>Management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000" b="1" dirty="0" err="1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Это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архитектура программного обеспечения - стандарт для того, чтобы разрабатывать программы, которые анализируют неструктурированную информацию, такую как текст, аудио и изображения.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82" b="98718" l="658" r="98026">
                        <a14:foregroundMark x1="9868" y1="46154" x2="23684" y2="53846"/>
                        <a14:foregroundMark x1="42105" y1="55769" x2="57895" y2="64103"/>
                        <a14:foregroundMark x1="44737" y1="21154" x2="58553" y2="31410"/>
                        <a14:foregroundMark x1="64474" y1="30769" x2="73026" y2="41667"/>
                        <a14:foregroundMark x1="80263" y1="32051" x2="85526" y2="3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31" y="4518102"/>
            <a:ext cx="1824001" cy="18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2" y="4473496"/>
            <a:ext cx="1760841" cy="1836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7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19" grpId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Уотсон – система, состоящая из трех компонентов:</a:t>
            </a:r>
          </a:p>
          <a:p>
            <a:pPr marL="719138" lvl="1" indent="-363538">
              <a:buFont typeface="Courier New" pitchFamily="49" charset="0"/>
              <a:buChar char="o"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суперкомпьютер, работающий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под управлением операционной системы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Linux</a:t>
            </a:r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19138" lvl="1" indent="-363538">
              <a:buFont typeface="Courier New" pitchFamily="49" charset="0"/>
              <a:buChar char="o"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связующее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ПО, реализующего архитектуру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UIMA</a:t>
            </a:r>
          </a:p>
          <a:p>
            <a:pPr marL="719138" lvl="1" indent="-363538">
              <a:buFont typeface="Courier New" pitchFamily="49" charset="0"/>
              <a:buChar char="o"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система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ответов на вопросы </a:t>
            </a:r>
            <a:r>
              <a:rPr lang="ru-R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DeepQA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специально "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заточенная"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под </a:t>
            </a:r>
            <a:r>
              <a:rPr lang="ru-R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Jeopardy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27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</a:rPr>
              <a:t>Архитектура</a:t>
            </a:r>
            <a:endParaRPr lang="ru-RU" sz="3600" baseline="30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5" name="Picture 3" descr="E:\Directory\University\Вычислительные системы и комплексы\Дополнительно\Watson\Presentation\Pic\ibm-watson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28" b="25641"/>
          <a:stretch/>
        </p:blipFill>
        <p:spPr bwMode="auto">
          <a:xfrm>
            <a:off x="248007" y="4625518"/>
            <a:ext cx="8666979" cy="180216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1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28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UIMA</a:t>
            </a:r>
            <a:endParaRPr lang="ru-RU" sz="3600" baseline="30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Рисунок 16" descr="http://www.osp.ru/FileStorage/ARTICLE/Otkrytye_sistemy/2011-04/03_11/13105668/Otkrytye_sistemy_11_(1539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t="4240" r="5366" b="7281"/>
          <a:stretch/>
        </p:blipFill>
        <p:spPr bwMode="auto">
          <a:xfrm>
            <a:off x="1272604" y="1272213"/>
            <a:ext cx="6624736" cy="513820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8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4662014"/>
            <a:ext cx="7632848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29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Нагрузки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pic>
        <p:nvPicPr>
          <p:cNvPr id="17" name="Рисунок 16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3" b="98737" l="9598" r="89732">
                        <a14:foregroundMark x1="66071" y1="25505" x2="66518" y2="27273"/>
                      </a14:backgroundRemoval>
                    </a14:imgEffect>
                  </a14:imgLayer>
                </a14:imgProps>
              </a:ext>
            </a:extLst>
          </a:blip>
          <a:srcRect l="10796" t="4961" r="14517" b="1835"/>
          <a:stretch/>
        </p:blipFill>
        <p:spPr>
          <a:xfrm>
            <a:off x="2991429" y="1146456"/>
            <a:ext cx="3187085" cy="3515558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50" b="95625" l="394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8" y="4536102"/>
            <a:ext cx="1744200" cy="1836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39643" y="4662014"/>
            <a:ext cx="7107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Применение </a:t>
            </a: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POWER7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Университет Райс использует 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POWER7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чтобы 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проанализировать причины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рака и других болезней. Для исследователей, это не просто более универсальный сервер, это гигантский скачок к пониманию рака.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50" b="94375" l="3226" r="96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6" y="4550744"/>
            <a:ext cx="1778625" cy="18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844684" y="4661420"/>
            <a:ext cx="7107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к 1 </a:t>
            </a: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тысяче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Уотсон оптимизирован для ответа на 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любой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вопрос как можно быстрее. Та же система может быть оптимизирована, чтобы ответить на тысячи вопросов в кратчайшие сроки. Такая масштабируемость делает 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его привлекательным для бизнеса.</a:t>
            </a: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6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История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40000" cy="5295674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1944 г.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</a:t>
            </a:r>
          </a:p>
          <a:p>
            <a:pPr marL="0" indent="355600" algn="just"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Первый программируемый арифмометр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3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 – новый виток эволюции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5" y="2276872"/>
            <a:ext cx="5255591" cy="4176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E:\Directory\University\Вычислительные системы и комплексы\Дополнительно\Watson\Presentation\Pic\ibm-harvard-mark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469" y="2276873"/>
            <a:ext cx="2190901" cy="1800199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irectory\University\Вычислительные системы и комплексы\Дополнительно\Watson\Presentation\Pic\ibm_mark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/>
          <a:stretch/>
        </p:blipFill>
        <p:spPr bwMode="auto">
          <a:xfrm>
            <a:off x="5851493" y="4077072"/>
            <a:ext cx="2680947" cy="2375800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11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4662014"/>
            <a:ext cx="7632848" cy="1584176"/>
          </a:xfrm>
          <a:prstGeom prst="rect">
            <a:avLst/>
          </a:prstGeom>
          <a:solidFill>
            <a:srgbClr val="F5AC4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30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Энергия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pic>
        <p:nvPicPr>
          <p:cNvPr id="14" name="Рисунок 1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53" b="94363" l="9921" r="89881">
                        <a14:foregroundMark x1="35913" y1="90441" x2="37103" y2="92647"/>
                      </a14:backgroundRemoval>
                    </a14:imgEffect>
                  </a14:imgLayer>
                </a14:imgProps>
              </a:ext>
            </a:extLst>
          </a:blip>
          <a:srcRect t="7910" b="5739"/>
          <a:stretch/>
        </p:blipFill>
        <p:spPr>
          <a:xfrm>
            <a:off x="2167707" y="1196752"/>
            <a:ext cx="4800600" cy="3355761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33" b="93605" l="3750" r="95625">
                        <a14:foregroundMark x1="65625" y1="5233" x2="65625" y2="523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6" y="4410694"/>
            <a:ext cx="1841857" cy="19800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844684" y="4661420"/>
            <a:ext cx="7107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2880 </a:t>
            </a: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ядер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Раньше чтобы ускорить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обработку 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нужно было ускорить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процессор. Это расходовало больше энергии и вырабатывало больше тепла. 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 Уотсона 90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серверов, каждый с 32 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ядрами. </a:t>
            </a:r>
          </a:p>
          <a:p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обеспечивает большую производительность и потребляет меньше энергии.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39" b="100000" l="219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0" y="4590102"/>
            <a:ext cx="1766687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844684" y="4658520"/>
            <a:ext cx="7107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Что за несколько </a:t>
            </a: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ватт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Глубокая аналитика Уотсона обеспечивается менее чем за три секунды и требует немного энергии. Уотсон потребляет меньше киловатт энергии в течение игры 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Jeopardy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!, чем типичная прачечная за весь день.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5349" l="3968" r="960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3" y="4526126"/>
            <a:ext cx="1828469" cy="18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47049" y="4659072"/>
            <a:ext cx="710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5,000 </a:t>
            </a: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мВт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2005 центры обработки данных в США использовали приблизительно 5,000 мегаватт энергии. Это - примерно эквивалентно ежегодному выводу пяти электростанций.</a:t>
            </a:r>
          </a:p>
        </p:txBody>
      </p:sp>
    </p:spTree>
    <p:extLst>
      <p:ext uri="{BB962C8B-B14F-4D97-AF65-F5344CB8AC3E}">
        <p14:creationId xmlns:p14="http://schemas.microsoft.com/office/powerpoint/2010/main" val="312977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3" grpId="1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4662014"/>
            <a:ext cx="7632848" cy="1584176"/>
          </a:xfrm>
          <a:prstGeom prst="rect">
            <a:avLst/>
          </a:prstGeom>
          <a:solidFill>
            <a:srgbClr val="D1F85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31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Сеть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44685" y="4661420"/>
            <a:ext cx="70433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9000 </a:t>
            </a: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Сеть, которая соединяет серверы системы, может обработать 90 x 10 миллиардов бит в секунду. Напротив, типичная Сеть 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Ethernet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для дома оценена в 100 Мбит/с, или в 90 раза медленнее, чем в 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" b="98400" l="8209" r="99254">
                        <a14:foregroundMark x1="65672" y1="17600" x2="90299" y2="3840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57" y="4535858"/>
            <a:ext cx="1968192" cy="18360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6"/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513" b="92910" l="3226" r="94839"/>
                    </a14:imgEffect>
                  </a14:imgLayer>
                </a14:imgProps>
              </a:ext>
            </a:extLst>
          </a:blip>
          <a:srcRect l="3238" t="12431" r="4760" b="6064"/>
          <a:stretch/>
        </p:blipFill>
        <p:spPr>
          <a:xfrm>
            <a:off x="2483768" y="1219502"/>
            <a:ext cx="4074851" cy="3175187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79" b="97321" l="9402" r="98291">
                        <a14:foregroundMark x1="69231" y1="44643" x2="84615" y2="3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62" y="4491623"/>
            <a:ext cx="1955568" cy="18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830921" y="4655104"/>
            <a:ext cx="7107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Гб </a:t>
            </a: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скорость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Уотсон не подключен к Интернету. Тем не менее, серверы системы соединены между собой 10 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Gigabit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Ethernet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-сетью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4231" l="0" r="972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0" y="4608946"/>
            <a:ext cx="170769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834763" y="4642348"/>
            <a:ext cx="710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Скорость + </a:t>
            </a: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ум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генерирует сотни возможных ответов, оценивает каждый одновременно и сужает ответы к лучшему выбору в приблизительно то же время, что и человек-чемпион игры.</a:t>
            </a:r>
          </a:p>
        </p:txBody>
      </p:sp>
    </p:spTree>
    <p:extLst>
      <p:ext uri="{BB962C8B-B14F-4D97-AF65-F5344CB8AC3E}">
        <p14:creationId xmlns:p14="http://schemas.microsoft.com/office/powerpoint/2010/main" val="9772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0" grpId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4662014"/>
            <a:ext cx="7632848" cy="1584176"/>
          </a:xfrm>
          <a:prstGeom prst="rect">
            <a:avLst/>
          </a:prstGeom>
          <a:solidFill>
            <a:srgbClr val="5CBDD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32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Охлаждение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44685" y="4661420"/>
            <a:ext cx="68317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18⁰</a:t>
            </a:r>
            <a:r>
              <a:rPr lang="ru-RU" sz="2000" b="1" dirty="0" smtClean="0">
                <a:solidFill>
                  <a:schemeClr val="bg1">
                    <a:lumMod val="95000"/>
                  </a:schemeClr>
                </a:solidFill>
              </a:rPr>
              <a:t>С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Два 20-тонных </a:t>
            </a:r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модуля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кондиционирования воздуха, регулирующие температуру серверной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, достаточно на столько, чтобы охладить комнату приблизительного размера в  одну треть размера футбольного поля.</a:t>
            </a:r>
          </a:p>
        </p:txBody>
      </p:sp>
      <p:pic>
        <p:nvPicPr>
          <p:cNvPr id="18" name="Рисунок 1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18" b="92804" l="8830" r="96920">
                        <a14:foregroundMark x1="14168" y1="56824" x2="15606" y2="59305"/>
                        <a14:foregroundMark x1="12115" y1="59801" x2="14374" y2="63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735" y="973733"/>
            <a:ext cx="4638675" cy="383857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123" l="6364" r="97273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1" y="4427954"/>
            <a:ext cx="1875793" cy="1944000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84" b="98980" l="2273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8" y="4356226"/>
            <a:ext cx="18103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855168" y="4661382"/>
            <a:ext cx="7107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Факт центра обработки </a:t>
            </a:r>
            <a:r>
              <a:rPr lang="ru-RU" sz="2000" b="1" dirty="0" smtClean="0">
                <a:solidFill>
                  <a:schemeClr val="bg1">
                    <a:lumMod val="95000"/>
                  </a:schemeClr>
                </a:solidFill>
              </a:rPr>
              <a:t>данных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До 50% энергии, расходуемой современным центром обработки данных, идет на воздушное охлаждение.</a:t>
            </a:r>
          </a:p>
        </p:txBody>
      </p:sp>
    </p:spTree>
    <p:extLst>
      <p:ext uri="{BB962C8B-B14F-4D97-AF65-F5344CB8AC3E}">
        <p14:creationId xmlns:p14="http://schemas.microsoft.com/office/powerpoint/2010/main" val="258368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4662014"/>
            <a:ext cx="7632848" cy="1584176"/>
          </a:xfrm>
          <a:prstGeom prst="rect">
            <a:avLst/>
          </a:prstGeom>
          <a:solidFill>
            <a:srgbClr val="EAF64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Обзор системы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33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Хранилище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44685" y="4661420"/>
            <a:ext cx="6831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Тера</a:t>
            </a: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-мозг.</a:t>
            </a:r>
          </a:p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Теоретические оценки объема памяти человеческого мозга изменяются между одним и 1,000 терабайт.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0" b="89801" l="5488" r="89837">
                        <a14:foregroundMark x1="21138" y1="32587" x2="21951" y2="34080"/>
                        <a14:foregroundMark x1="50203" y1="85075" x2="52033" y2="86816"/>
                        <a14:foregroundMark x1="75000" y1="72139" x2="76220" y2="74876"/>
                        <a14:foregroundMark x1="79878" y1="23881" x2="81504" y2="21891"/>
                      </a14:backgroundRemoval>
                    </a14:imgEffect>
                  </a14:imgLayer>
                </a14:imgProps>
              </a:ext>
            </a:extLst>
          </a:blip>
          <a:srcRect t="11791" b="10885"/>
          <a:stretch/>
        </p:blipFill>
        <p:spPr>
          <a:xfrm>
            <a:off x="2166805" y="1404894"/>
            <a:ext cx="4981833" cy="3284738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90" b="94068" l="4425" r="93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5" y="4427858"/>
            <a:ext cx="1965061" cy="2052000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844685" y="4662407"/>
            <a:ext cx="7107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Это все?</a:t>
            </a:r>
          </a:p>
          <a:p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500GB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знаний, не кажутся достаточными, чтобы конкурировать в 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Jeopardy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 Но 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Уотсон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хранит документы, в основном, на натуральном языке - который требует 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меньше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памяти, чем изображения, видео 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аудио файлов на 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ПК.</a:t>
            </a: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00" b="97500" l="3774" r="968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3" y="4482590"/>
            <a:ext cx="1860300" cy="18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30" b="100000" l="148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95"/>
          <a:stretch/>
        </p:blipFill>
        <p:spPr bwMode="auto">
          <a:xfrm>
            <a:off x="155529" y="4320346"/>
            <a:ext cx="1794951" cy="212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41735" y="4660348"/>
            <a:ext cx="7107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 </a:t>
            </a: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гигабайт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500GB диска содержится всю информация, чтобы 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Watson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мог конкурировать в 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Джепарди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 Этот размер данных эквивалентен приблизительно 200 миллионам печатным страницам текста.</a:t>
            </a:r>
          </a:p>
        </p:txBody>
      </p:sp>
    </p:spTree>
    <p:extLst>
      <p:ext uri="{BB962C8B-B14F-4D97-AF65-F5344CB8AC3E}">
        <p14:creationId xmlns:p14="http://schemas.microsoft.com/office/powerpoint/2010/main" val="182721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7" grpId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Будущее проекта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  <a:effectLst/>
        </p:spPr>
        <p:txBody>
          <a:bodyPr/>
          <a:lstStyle/>
          <a:p>
            <a:fld id="{4C1DF0ED-5A00-4FF6-A5AF-511EBEBE1B87}" type="slidenum">
              <a:rPr lang="ru-RU" smtClean="0"/>
              <a:t>34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Прогресс в различных областях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266151" y="1196752"/>
            <a:ext cx="5674001" cy="522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б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иологические науки</a:t>
            </a:r>
          </a:p>
          <a:p>
            <a:pPr lvl="1">
              <a:buFont typeface="Courier New" pitchFamily="49" charset="0"/>
              <a:buChar char="o"/>
            </a:pP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поиск новых лекарств</a:t>
            </a:r>
          </a:p>
          <a:p>
            <a:pPr lvl="1">
              <a:buFont typeface="Courier New" pitchFamily="49" charset="0"/>
              <a:buChar char="o"/>
            </a:pP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борьба с эпидемиями</a:t>
            </a:r>
          </a:p>
          <a:p>
            <a:pPr lvl="1">
              <a:buFont typeface="Courier New" pitchFamily="49" charset="0"/>
              <a:buChar char="o"/>
            </a:pP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изучение природы</a:t>
            </a:r>
            <a:endParaRPr lang="ru-RU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55600" lvl="1" indent="-355600">
              <a:buFont typeface="Arial" pitchFamily="34" charset="0"/>
              <a:buChar char="•"/>
            </a:pPr>
            <a:r>
              <a:rPr lang="ru-RU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окружающая среда и энергия</a:t>
            </a:r>
          </a:p>
          <a:p>
            <a:pPr marL="355600" lvl="1" indent="-355600">
              <a:buFont typeface="Arial" pitchFamily="34" charset="0"/>
              <a:buChar char="•"/>
            </a:pPr>
            <a:r>
              <a:rPr lang="ru-RU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поиск новых материалов</a:t>
            </a:r>
          </a:p>
          <a:p>
            <a:pPr marL="355600" lvl="1" indent="-355600">
              <a:buFont typeface="Arial" pitchFamily="34" charset="0"/>
              <a:buChar char="•"/>
            </a:pPr>
            <a:r>
              <a:rPr lang="ru-RU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финансы</a:t>
            </a:r>
          </a:p>
          <a:p>
            <a:pPr marL="742950" lvl="2" indent="-342900">
              <a:buFont typeface="Courier New" pitchFamily="49" charset="0"/>
              <a:buChar char="o"/>
            </a:pP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оценка рисков</a:t>
            </a:r>
          </a:p>
          <a:p>
            <a:pPr marL="355600" lvl="2" indent="-355600"/>
            <a:r>
              <a:rPr lang="ru-RU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безопасность</a:t>
            </a:r>
          </a:p>
          <a:p>
            <a:pPr marL="812800" lvl="3" indent="-355600">
              <a:buFont typeface="Courier New" pitchFamily="49" charset="0"/>
              <a:buChar char="o"/>
            </a:pP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военные исследования</a:t>
            </a:r>
          </a:p>
          <a:p>
            <a:pPr marL="400050" lvl="2" indent="0">
              <a:buNone/>
            </a:pPr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36" y="1438426"/>
            <a:ext cx="3009600" cy="22572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61" y="3713577"/>
            <a:ext cx="3003973" cy="2268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36" y="1438426"/>
            <a:ext cx="3043433" cy="3096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25" y="4113211"/>
            <a:ext cx="3756522" cy="2304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38" y="1427626"/>
            <a:ext cx="3027669" cy="2268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97" y="3713577"/>
            <a:ext cx="3416750" cy="2272096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428" y="3695626"/>
            <a:ext cx="3784116" cy="252028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34" y="3690289"/>
            <a:ext cx="3833999" cy="2556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79" y="1273552"/>
            <a:ext cx="1728192" cy="2400267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95" y="1350237"/>
            <a:ext cx="3072000" cy="2304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91" y="1251905"/>
            <a:ext cx="3025686" cy="5184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95" y="1845216"/>
            <a:ext cx="3081174" cy="3492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6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1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6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66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71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81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86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91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96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06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Будущее проекта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35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 как услуга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266151" y="1196752"/>
            <a:ext cx="8638821" cy="522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Объект 2"/>
          <p:cNvSpPr>
            <a:spLocks noGrp="1"/>
          </p:cNvSpPr>
          <p:nvPr>
            <p:ph idx="1"/>
          </p:nvPr>
        </p:nvSpPr>
        <p:spPr>
          <a:xfrm>
            <a:off x="264972" y="1412776"/>
            <a:ext cx="8640000" cy="5079650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корпорация IBM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намеревается предлагать клиентам установку системы искусственного интеллекта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Уотсона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 базе частных и гибридных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облаков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1"/>
          <a:stretch/>
        </p:blipFill>
        <p:spPr>
          <a:xfrm>
            <a:off x="719084" y="3745632"/>
            <a:ext cx="7685606" cy="2232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17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Будущее проекта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36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Первые пользователи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266151" y="1196752"/>
            <a:ext cx="8638821" cy="522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первым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пользователем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Уотсона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уже стала медицинская страховая компания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WellPoint</a:t>
            </a:r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8" y="3429000"/>
            <a:ext cx="6867018" cy="1781206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7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1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Будущее проекта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37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Первые пользователи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266151" y="1196752"/>
            <a:ext cx="8638821" cy="522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система также начала использоваться в одном из ведущих мировых центров исследования рака – в онкологическом центре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Memorial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Sloan-Kettering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в Нью-Йорке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9" y="3645024"/>
            <a:ext cx="6896404" cy="2016224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250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30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Будущее проекта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38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Первые пользователи</a:t>
            </a:r>
            <a:endParaRPr lang="ru-RU" sz="3600" baseline="30000" dirty="0">
              <a:solidFill>
                <a:srgbClr val="8FCCF1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264972" y="1412776"/>
            <a:ext cx="8640000" cy="5079650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начале марта 2012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стало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известно о заключении сделки между IBM и крупнейшим финансовым конгломератом </a:t>
            </a:r>
            <a:r>
              <a:rPr lang="ru-R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Citigroup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по созданию системы анализа ситуации на рынках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25" y="4185576"/>
            <a:ext cx="6460493" cy="1852008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86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30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Конец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39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600" dirty="0" smtClean="0">
              <a:solidFill>
                <a:srgbClr val="8FCCF1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264972" y="1412776"/>
            <a:ext cx="8640000" cy="5079650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Вычислительные системы и комплексы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IBM WATSON</a:t>
            </a:r>
          </a:p>
          <a:p>
            <a:pPr marL="0" indent="0" algn="ctr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ВятГУ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</a:p>
          <a:p>
            <a:pPr marL="0" indent="0" algn="ctr">
              <a:buNone/>
            </a:pP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4" y="2780928"/>
            <a:ext cx="2089764" cy="223224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grpSp>
        <p:nvGrpSpPr>
          <p:cNvPr id="23" name="Группа 22"/>
          <p:cNvGrpSpPr/>
          <p:nvPr/>
        </p:nvGrpSpPr>
        <p:grpSpPr>
          <a:xfrm>
            <a:off x="2114790" y="2780928"/>
            <a:ext cx="1881318" cy="2304256"/>
            <a:chOff x="2114790" y="2780928"/>
            <a:chExt cx="1881318" cy="2304256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790" y="3232113"/>
              <a:ext cx="1881318" cy="1853071"/>
            </a:xfrm>
            <a:prstGeom prst="rect">
              <a:avLst/>
            </a:prstGeo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</p:pic>
        <p:grpSp>
          <p:nvGrpSpPr>
            <p:cNvPr id="14" name="Группа 13"/>
            <p:cNvGrpSpPr/>
            <p:nvPr/>
          </p:nvGrpSpPr>
          <p:grpSpPr>
            <a:xfrm>
              <a:off x="2365838" y="2780928"/>
              <a:ext cx="1417960" cy="486850"/>
              <a:chOff x="1109987" y="1700808"/>
              <a:chExt cx="1703447" cy="698812"/>
            </a:xfrm>
          </p:grpSpPr>
          <p:sp>
            <p:nvSpPr>
              <p:cNvPr id="15" name="Скругленный прямоугольник 14"/>
              <p:cNvSpPr/>
              <p:nvPr/>
            </p:nvSpPr>
            <p:spPr>
              <a:xfrm>
                <a:off x="1907704" y="1700808"/>
                <a:ext cx="72008" cy="38951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6" name="Группа 15"/>
              <p:cNvGrpSpPr/>
              <p:nvPr/>
            </p:nvGrpSpPr>
            <p:grpSpPr>
              <a:xfrm>
                <a:off x="2375757" y="1788601"/>
                <a:ext cx="437677" cy="611019"/>
                <a:chOff x="2375757" y="1788601"/>
                <a:chExt cx="437677" cy="611019"/>
              </a:xfrm>
            </p:grpSpPr>
            <p:sp>
              <p:nvSpPr>
                <p:cNvPr id="20" name="Скругленный прямоугольник 19"/>
                <p:cNvSpPr>
                  <a:spLocks noChangeAspect="1"/>
                </p:cNvSpPr>
                <p:nvPr/>
              </p:nvSpPr>
              <p:spPr>
                <a:xfrm rot="1380000">
                  <a:off x="2375757" y="1788601"/>
                  <a:ext cx="72008" cy="38951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1" name="Скругленный прямоугольник 20"/>
                <p:cNvSpPr>
                  <a:spLocks noChangeAspect="1"/>
                </p:cNvSpPr>
                <p:nvPr/>
              </p:nvSpPr>
              <p:spPr>
                <a:xfrm rot="2520000">
                  <a:off x="2741426" y="2010106"/>
                  <a:ext cx="72008" cy="38951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17" name="Группа 16"/>
              <p:cNvGrpSpPr/>
              <p:nvPr/>
            </p:nvGrpSpPr>
            <p:grpSpPr>
              <a:xfrm flipH="1">
                <a:off x="1109987" y="1770691"/>
                <a:ext cx="437677" cy="611019"/>
                <a:chOff x="2375757" y="1788601"/>
                <a:chExt cx="437677" cy="611019"/>
              </a:xfrm>
            </p:grpSpPr>
            <p:sp>
              <p:nvSpPr>
                <p:cNvPr id="18" name="Скругленный прямоугольник 17"/>
                <p:cNvSpPr>
                  <a:spLocks noChangeAspect="1"/>
                </p:cNvSpPr>
                <p:nvPr/>
              </p:nvSpPr>
              <p:spPr>
                <a:xfrm rot="1380000">
                  <a:off x="2375757" y="1788601"/>
                  <a:ext cx="72008" cy="38951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9" name="Скругленный прямоугольник 18"/>
                <p:cNvSpPr>
                  <a:spLocks noChangeAspect="1"/>
                </p:cNvSpPr>
                <p:nvPr/>
              </p:nvSpPr>
              <p:spPr>
                <a:xfrm rot="2520000">
                  <a:off x="2741426" y="2010106"/>
                  <a:ext cx="72008" cy="38951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</p:grpSp>
      <p:sp>
        <p:nvSpPr>
          <p:cNvPr id="24" name="TextBox 23"/>
          <p:cNvSpPr txBox="1"/>
          <p:nvPr/>
        </p:nvSpPr>
        <p:spPr>
          <a:xfrm>
            <a:off x="176500" y="6183630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Miltt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2517" y="617636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chemeClr val="bg1">
                    <a:lumMod val="65000"/>
                  </a:schemeClr>
                </a:solidFill>
              </a:rPr>
              <a:t>Мошанов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 И. Д.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История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40000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1952 г. IBM 701</a:t>
            </a:r>
          </a:p>
          <a:p>
            <a:pPr marL="0" indent="355600"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Первый компьютер на вакуумных трубках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4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 – новый виток эволюции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1" t="12287" r="18115"/>
          <a:stretch/>
        </p:blipFill>
        <p:spPr>
          <a:xfrm>
            <a:off x="3423507" y="2262467"/>
            <a:ext cx="4178452" cy="4176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2" y="2267250"/>
            <a:ext cx="3131976" cy="4175967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9" r="17050"/>
          <a:stretch/>
        </p:blipFill>
        <p:spPr>
          <a:xfrm>
            <a:off x="7620065" y="2726930"/>
            <a:ext cx="1355351" cy="3027573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64972" y="6039576"/>
            <a:ext cx="3131976" cy="400110"/>
          </a:xfrm>
          <a:prstGeom prst="rect">
            <a:avLst/>
          </a:prstGeom>
          <a:solidFill>
            <a:srgbClr val="8FCCF1">
              <a:alpha val="5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Консоль оператора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3507" y="6043393"/>
            <a:ext cx="4178452" cy="400110"/>
          </a:xfrm>
          <a:prstGeom prst="rect">
            <a:avLst/>
          </a:prstGeom>
          <a:solidFill>
            <a:srgbClr val="8FCCF1">
              <a:alpha val="5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Фрейм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4249" y="5749931"/>
            <a:ext cx="1361167" cy="707886"/>
          </a:xfrm>
          <a:prstGeom prst="rect">
            <a:avLst/>
          </a:prstGeom>
          <a:solidFill>
            <a:srgbClr val="8FCCF1">
              <a:alpha val="5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95000"/>
                  </a:schemeClr>
                </a:solidFill>
              </a:rPr>
              <a:t>Трубка </a:t>
            </a:r>
            <a:r>
              <a:rPr lang="ru-RU" sz="2000" dirty="0" err="1" smtClean="0">
                <a:solidFill>
                  <a:schemeClr val="bg1">
                    <a:lumMod val="95000"/>
                  </a:schemeClr>
                </a:solidFill>
              </a:rPr>
              <a:t>Вилльямса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20" y="2241824"/>
            <a:ext cx="8611058" cy="4176000"/>
          </a:xfrm>
          <a:prstGeom prst="rect">
            <a:avLst/>
          </a:prstGeom>
          <a:ln w="19050">
            <a:solidFill>
              <a:srgbClr val="8FCCF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2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История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879028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1954 г. IBM NORC</a:t>
            </a:r>
          </a:p>
          <a:p>
            <a:pPr marL="355600" indent="0"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Вычисление числа Пи с 3089 знаками за 13 мин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5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 – новый виток эволюции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2050" name="Picture 2" descr="E:\Directory\University\Вычислительные системы и комплексы\Дополнительно\Watson\Presentation\Pic\norc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3"/>
          <a:stretch/>
        </p:blipFill>
        <p:spPr bwMode="auto">
          <a:xfrm>
            <a:off x="692446" y="2276872"/>
            <a:ext cx="5099116" cy="4159294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irectory\University\Вычислительные системы и комплексы\Дополнительно\Watson\Presentation\Pic\4503ph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40" y="2276872"/>
            <a:ext cx="2722364" cy="2187724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irectory\University\Вычислительные системы и комплексы\Дополнительно\Watson\Presentation\Pic\IBM.NORC.102649704.l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40" y="4464596"/>
            <a:ext cx="2804669" cy="1974954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История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1955 г. IBM STRETCH</a:t>
            </a:r>
          </a:p>
          <a:p>
            <a:pPr marL="0" indent="355600"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Конвейер, предвыборка, расслоение памяти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6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 – новый виток эволюции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3074" name="Picture 2" descr="E:\Directory\University\Вычислительные системы и комплексы\Дополнительно\Watson\Presentation\Pic\_STRETCH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6"/>
          <a:stretch/>
        </p:blipFill>
        <p:spPr bwMode="auto">
          <a:xfrm>
            <a:off x="204354" y="2276872"/>
            <a:ext cx="5466381" cy="2578731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Directory\University\Вычислительные системы и комплексы\Дополнительно\Watson\Presentation\Pic\IBM7030_p104028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1168" r="1393" b="1793"/>
          <a:stretch/>
        </p:blipFill>
        <p:spPr bwMode="auto">
          <a:xfrm>
            <a:off x="5694408" y="2276872"/>
            <a:ext cx="3209136" cy="4158842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Directory\University\Вычислительные системы и комплексы\Дополнительно\Watson\Presentation\Pic\IBM.70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85" y="4866706"/>
            <a:ext cx="1585823" cy="1566000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Directory\University\Вычислительные системы и комплексы\Дополнительно\Watson\Presentation\Pic\ibmstreac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11" y="4866706"/>
            <a:ext cx="2786477" cy="1566000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77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История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1991 г. IBM +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Thinking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Machines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355600"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Идея о массивно-параллельных компьютерах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7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 – новый виток эволюции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4098" name="Picture 2" descr="E:\Directory\University\Вычислительные системы и комплексы\Дополнительно\Watson\Presentation\Pic\thinking_machine_cm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35" y="2536195"/>
            <a:ext cx="4481949" cy="3629109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Directory\University\Вычислительные системы и комплексы\Дополнительно\Watson\Presentation\Pic\thinkm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96" y="2536194"/>
            <a:ext cx="3547860" cy="3629109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История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1997 г. IBM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355600"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Шахматный суперкомпьютер.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8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 – новый виток эволюции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5123" name="Picture 3" descr="E:\Directory\University\Вычислительные системы и комплексы\Дополнительно\Watson\Presentation\Pic\deepblu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936" y="2950146"/>
            <a:ext cx="5043598" cy="2837879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Directory\University\Вычислительные системы и комплексы\Дополнительно\Watson\Presentation\Pic\deepblue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0" r="17589"/>
          <a:stretch/>
        </p:blipFill>
        <p:spPr bwMode="auto">
          <a:xfrm>
            <a:off x="251520" y="2348880"/>
            <a:ext cx="3533313" cy="4057650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76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972" y="116632"/>
            <a:ext cx="8640000" cy="562074"/>
          </a:xfrm>
        </p:spPr>
        <p:txBody>
          <a:bodyPr>
            <a:noAutofit/>
          </a:bodyPr>
          <a:lstStyle/>
          <a:p>
            <a:pPr algn="l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История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972" y="1196752"/>
            <a:ext cx="8623035" cy="5295674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 г. IBM ASCI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</a:t>
            </a:r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355600"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Впервые система IBM - № 1 в 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500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2488" y="6416172"/>
            <a:ext cx="2133600" cy="365125"/>
          </a:xfrm>
        </p:spPr>
        <p:txBody>
          <a:bodyPr/>
          <a:lstStyle/>
          <a:p>
            <a:fld id="{4C1DF0ED-5A00-4FF6-A5AF-511EBEBE1B87}" type="slidenum">
              <a:rPr lang="ru-RU" smtClean="0"/>
              <a:t>9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64972" y="6492426"/>
            <a:ext cx="86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3544" y="692696"/>
            <a:ext cx="8640000" cy="0"/>
          </a:xfrm>
          <a:prstGeom prst="line">
            <a:avLst/>
          </a:prstGeom>
          <a:ln w="38100">
            <a:solidFill>
              <a:srgbClr val="8FCC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248007" y="692696"/>
            <a:ext cx="86400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rgbClr val="8FCCF1"/>
                </a:solidFill>
              </a:rPr>
              <a:t>Уотсон – новый виток эволюции</a:t>
            </a:r>
            <a:endParaRPr lang="ru-RU" sz="3600" dirty="0">
              <a:solidFill>
                <a:srgbClr val="8FCCF1"/>
              </a:solidFill>
            </a:endParaRPr>
          </a:p>
        </p:txBody>
      </p:sp>
      <p:pic>
        <p:nvPicPr>
          <p:cNvPr id="6146" name="Picture 2" descr="E:\Directory\University\Вычислительные системы и комплексы\Дополнительно\Watson\Presentation\Pic\March50th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72" y="2757301"/>
            <a:ext cx="8623036" cy="3119971"/>
          </a:xfrm>
          <a:prstGeom prst="rect">
            <a:avLst/>
          </a:prstGeom>
          <a:noFill/>
          <a:ln w="19050">
            <a:solidFill>
              <a:srgbClr val="8FCCF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2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1605</Words>
  <Application>Microsoft Office PowerPoint</Application>
  <PresentationFormat>Экран (4:3)</PresentationFormat>
  <Paragraphs>303</Paragraphs>
  <Slides>39</Slides>
  <Notes>38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0" baseType="lpstr">
      <vt:lpstr>Тема Office</vt:lpstr>
      <vt:lpstr>IBMWATSON</vt:lpstr>
      <vt:lpstr>Содержание</vt:lpstr>
      <vt:lpstr>История</vt:lpstr>
      <vt:lpstr>История</vt:lpstr>
      <vt:lpstr>История</vt:lpstr>
      <vt:lpstr>История</vt:lpstr>
      <vt:lpstr>История</vt:lpstr>
      <vt:lpstr>История</vt:lpstr>
      <vt:lpstr>История</vt:lpstr>
      <vt:lpstr>История</vt:lpstr>
      <vt:lpstr>История</vt:lpstr>
      <vt:lpstr>История</vt:lpstr>
      <vt:lpstr>Уотсон и Джепарди!</vt:lpstr>
      <vt:lpstr>Уотсон и Джепарди!</vt:lpstr>
      <vt:lpstr>Уотсон и Джепарди!</vt:lpstr>
      <vt:lpstr>Уотсон и Джепарди!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Обзор системы</vt:lpstr>
      <vt:lpstr>Будущее проекта</vt:lpstr>
      <vt:lpstr>Будущее проекта</vt:lpstr>
      <vt:lpstr>Будущее проекта</vt:lpstr>
      <vt:lpstr>Будущее проекта</vt:lpstr>
      <vt:lpstr>Будущее проекта</vt:lpstr>
      <vt:lpstr>Конец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WATSON</dc:title>
  <dc:creator>Ilya Moshanov</dc:creator>
  <cp:lastModifiedBy>Ilya Moshanov</cp:lastModifiedBy>
  <cp:revision>134</cp:revision>
  <dcterms:created xsi:type="dcterms:W3CDTF">2012-04-15T09:28:59Z</dcterms:created>
  <dcterms:modified xsi:type="dcterms:W3CDTF">2012-05-07T20:31:55Z</dcterms:modified>
</cp:coreProperties>
</file>